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8" r:id="rId4"/>
    <p:sldId id="262" r:id="rId5"/>
    <p:sldId id="257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318801-8193-35E8-5E4D-C41DE250D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211F187-4104-2516-E633-120A8FBBC9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E8DDDF-68FB-D670-67A1-F6F392EC5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96049D-F534-ABCD-DAC1-AE69FC3C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EFAFBE-030D-6EE0-F012-FC2380C66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73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415E96-B628-10AB-A4FA-102CF5F4E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F309FB9-F8AF-2D1D-5A6A-31D19DB95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18E733-8F97-B2AC-7396-F3F72E9C0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8258DE-2FB7-E3BA-D699-28AB92C5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70D9BD-FD61-5C28-7A5A-3206A303A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8729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6E19FAC-A723-A435-55D3-4DA2549C3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586A8E5-CD67-99AB-B469-51BCAE3E5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42378A-1438-EC3B-1AAB-987FABD37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03DA7B-A3DB-D3D0-57F9-FF0C6B03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685335-7EBC-05DE-B7F0-DEF6DD848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547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140C5B-18D5-567A-2A42-94535D06B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4BCD16-123B-215F-518D-2655746A1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F4A54E-F8BD-BB09-96F0-54618E585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DA1B5E-3186-F074-378B-12B17BA7D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A9CB47-A4E5-89AC-694A-CEF92438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03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2F82F0-5348-049E-2F52-438E623A5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B1C817-B683-2EF6-A898-92FF91F3A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3D4961-6F22-74FA-D5F2-774C82478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CC2625-681C-F40F-BF48-3B7437BBE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534AA9-1F56-2A00-640F-A6A56EB9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08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17950B-11B6-0898-7AB1-27BC98A4F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27CCCA-0C15-B0BC-40DE-254954434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BA2AFB5-C543-56FA-C44C-A132301FE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54AB444-3110-3D4F-6C79-6637849F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21912E9-D0C6-CA93-647F-B50E4F5E2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4CDCE1E-A860-7127-3CAA-46289CA2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750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1471D6-D278-EBA1-F86C-45509957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CA09926-4E34-4B71-78BC-F15744380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9EA0A9-12A0-8627-5326-9E653CF55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6907E8A-BEB5-2F81-C961-2AE93297A2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879F258-B9F0-5E57-5664-681084A23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B1AD83C-96C4-D0A4-F653-0C2CA8342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AC43359-66AA-6021-75E3-48289E397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EE54A7D-99D5-AD18-8433-136050A53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270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3B87C5-A072-86B1-5C12-52D9942ED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FD921D4-9193-66D9-862B-9E16F74AC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D340C99-6402-B647-C439-50FB995CA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38F6466-B951-192D-3913-E4729FF21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403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E6BFCE2-0ADE-A377-B1D9-00049AFD0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BCED969-4647-6264-1E7D-388B4601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8CD7A24-305C-E879-1A8F-33FFCC003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65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415238-F917-182D-2B2C-47B8049CD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681C7B-5A7A-965F-24A0-3DA766E7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3E7B506-514C-9094-0F02-5640C5CBB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428739-FBE0-9799-5B2D-546DF44D6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45BCC6-E140-48B5-B99F-DCBA3581E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325016-96A9-E8EC-CB2B-687E37E57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403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D43CA3-5607-3E66-3C77-98314280E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57A82E6-15C0-029F-58E4-459960A281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5FC384F-8DF2-828B-E593-D46C184F2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50132F-F682-2F23-AC97-64E064F8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C8A21E5-0110-3ED9-32C3-60A2DD44C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3D75A0-878B-6628-F284-7A1E150B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124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66D6A60-81CF-F025-7629-3F3951D10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DE8921-D491-C807-4FBA-02DD72FF1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7BC545-3637-4B41-F335-F3762ED5B9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22B897-C7D5-D19B-0E2B-9A6313B894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3D03A7-15EE-0011-5D92-8072DDC88C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3100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mbridgeenglish.org/it/why-cambridge-english/riconoscimento-universitario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mbridgeenglish.org/it/help/faq-riconoscimento-validita-esami/#:~:text=I%20certificati%20Cambridge%20English%20non,linguistiche%20di%20un%20determinato%20livello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stbritish.it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mbridge-assessment-english - British School Brindisi">
            <a:extLst>
              <a:ext uri="{FF2B5EF4-FFF2-40B4-BE49-F238E27FC236}">
                <a16:creationId xmlns:a16="http://schemas.microsoft.com/office/drawing/2014/main" id="{FA9F3F3C-304E-4B00-88D0-112B7D2DC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8912"/>
            <a:ext cx="12191999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72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FB0EE231-12F4-F7E7-2586-07CFFD4738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680" y="0"/>
            <a:ext cx="12835149" cy="688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401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B4B5645-CBC6-A142-EECA-98C7E941DB8C}"/>
              </a:ext>
            </a:extLst>
          </p:cNvPr>
          <p:cNvSpPr/>
          <p:nvPr/>
        </p:nvSpPr>
        <p:spPr>
          <a:xfrm>
            <a:off x="838200" y="377687"/>
            <a:ext cx="10515600" cy="638092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it-IT" sz="3600" b="1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Perché Cambridge English?</a:t>
            </a:r>
          </a:p>
          <a:p>
            <a:pPr algn="ctr"/>
            <a:endParaRPr lang="it-IT" sz="1200" b="1" i="0" dirty="0">
              <a:solidFill>
                <a:srgbClr val="FF0000"/>
              </a:solidFill>
              <a:effectLst/>
              <a:latin typeface="Source Sans Pro" panose="020B0503030403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b="1" dirty="0">
                <a:solidFill>
                  <a:schemeClr val="accent1"/>
                </a:solidFill>
                <a:latin typeface="Source Sans Pro" panose="020B0503030403020204" pitchFamily="34" charset="0"/>
              </a:rPr>
              <a:t>Migliorare il proprio Inglese</a:t>
            </a:r>
          </a:p>
          <a:p>
            <a:endParaRPr lang="it-IT" sz="1200" b="1" i="0" dirty="0">
              <a:solidFill>
                <a:schemeClr val="accent1"/>
              </a:solidFill>
              <a:effectLst/>
              <a:latin typeface="Source Sans Pro" panose="020B0503030403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b="1" i="0" dirty="0">
                <a:solidFill>
                  <a:schemeClr val="accent1"/>
                </a:solidFill>
                <a:effectLst/>
                <a:latin typeface="Source Sans Pro" panose="020B0503030403020204" pitchFamily="34" charset="0"/>
              </a:rPr>
              <a:t>Studio in Italia e all’estero</a:t>
            </a:r>
          </a:p>
          <a:p>
            <a:r>
              <a:rPr lang="it-IT" sz="140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https://www.cambridgeenglish.org/it/why-cambridge-english/riconoscimento-universitario/</a:t>
            </a:r>
            <a:endParaRPr lang="it-IT" sz="140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endParaRPr lang="it-IT" sz="1200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Test d'idoneità alla lingua inglese nelle università italiane</a:t>
            </a:r>
          </a:p>
          <a:p>
            <a:pPr algn="l"/>
            <a:endParaRPr lang="it-IT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Nelle università italiane, pur con regolamenti diversi, è richiesto di affrontare un test di idoneità alla lingua inglese. </a:t>
            </a:r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Nella maggior parte dei casi, questo esame può essere evitato se si è in possesso di una certificazione Cambridge English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 Con una certificazione, quindi, </a:t>
            </a:r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puoi ottenere i crediti senza dover sostenere l’esame di idoneità. 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E’ comunque necessario informarsi presso la propria università sulla tematica dell’esonero.</a:t>
            </a:r>
            <a:endParaRPr lang="it-IT" sz="1600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b="1" dirty="0">
                <a:solidFill>
                  <a:schemeClr val="accent1"/>
                </a:solidFill>
                <a:latin typeface="Source Sans Pro" panose="020B0503030403020204" pitchFamily="34" charset="0"/>
              </a:rPr>
              <a:t>Lavoro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Gli esami Cambridge English ti permettono di ottenere le </a:t>
            </a:r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certificazioni di inglese più riconosciute al mondo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 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Numerose aziende internazionali accettano i nostri certificati come prova del livello di inglese. 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Una certificazione Cambridge English sul curriculum ti permette di dare valore alla tua conoscenza linguistica presso aziende, datori di lavori, e di avere quindi </a:t>
            </a:r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maggiori opportunità lavorative.</a:t>
            </a:r>
          </a:p>
          <a:p>
            <a:pPr algn="l"/>
            <a:endParaRPr lang="it-IT" sz="800" b="1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it-IT" sz="3600" b="1" i="0" dirty="0">
                <a:solidFill>
                  <a:schemeClr val="accent1"/>
                </a:solidFill>
                <a:effectLst/>
                <a:latin typeface="Source Sans Pro" panose="020B0503030403020204" pitchFamily="34" charset="0"/>
              </a:rPr>
              <a:t>Concorsi pubblici </a:t>
            </a:r>
            <a:r>
              <a:rPr lang="it-IT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– punteggio in graduatoria</a:t>
            </a:r>
            <a:endParaRPr lang="it-IT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endParaRPr lang="it-IT" sz="1200" b="1" dirty="0">
              <a:solidFill>
                <a:srgbClr val="333333"/>
              </a:solidFill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07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mbridge English Scale">
            <a:extLst>
              <a:ext uri="{FF2B5EF4-FFF2-40B4-BE49-F238E27FC236}">
                <a16:creationId xmlns:a16="http://schemas.microsoft.com/office/drawing/2014/main" id="{0BE850D9-1D26-DC0E-77EE-746E9976C2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" t="2677" r="2179" b="3307"/>
          <a:stretch/>
        </p:blipFill>
        <p:spPr bwMode="auto">
          <a:xfrm>
            <a:off x="3349487" y="636103"/>
            <a:ext cx="6569764" cy="593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8A878DA4-ECF0-D272-7807-E0F83659E2A3}"/>
              </a:ext>
            </a:extLst>
          </p:cNvPr>
          <p:cNvSpPr/>
          <p:nvPr/>
        </p:nvSpPr>
        <p:spPr>
          <a:xfrm>
            <a:off x="894523" y="308111"/>
            <a:ext cx="4133388" cy="65598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Cambridge Assessment English Scale</a:t>
            </a:r>
          </a:p>
        </p:txBody>
      </p:sp>
    </p:spTree>
    <p:extLst>
      <p:ext uri="{BB962C8B-B14F-4D97-AF65-F5344CB8AC3E}">
        <p14:creationId xmlns:p14="http://schemas.microsoft.com/office/powerpoint/2010/main" val="494364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27E0C432-C0FF-6A20-DBE8-A23443AEEE4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65820" y="228601"/>
            <a:ext cx="3280450" cy="6363902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021C1828-E106-5322-9156-B1EDD4F7881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808038" y="278296"/>
            <a:ext cx="3301347" cy="6387201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6938F99E-781B-39E8-0966-A382F62A0FC5}"/>
              </a:ext>
            </a:extLst>
          </p:cNvPr>
          <p:cNvSpPr/>
          <p:nvPr/>
        </p:nvSpPr>
        <p:spPr>
          <a:xfrm>
            <a:off x="173081" y="2719411"/>
            <a:ext cx="2692739" cy="229985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it-IT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Superando l’esame</a:t>
            </a:r>
            <a:r>
              <a:rPr lang="it-IT" b="0" i="1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 </a:t>
            </a:r>
          </a:p>
          <a:p>
            <a:r>
              <a:rPr lang="it-IT" b="0" i="1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B1 Preliminary for Schools, </a:t>
            </a:r>
            <a:r>
              <a:rPr lang="it-IT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gli studenti dimostrano di </a:t>
            </a:r>
            <a:r>
              <a:rPr lang="it-IT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padroneggiare le basi della lingua inglese</a:t>
            </a:r>
            <a:r>
              <a:rPr lang="it-IT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e di poter affrontare situazioni quotidiane di difficoltà intermedia.</a:t>
            </a:r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627D2F6-6870-1F1A-F1ED-696EF93DBB46}"/>
              </a:ext>
            </a:extLst>
          </p:cNvPr>
          <p:cNvSpPr/>
          <p:nvPr/>
        </p:nvSpPr>
        <p:spPr>
          <a:xfrm>
            <a:off x="6180406" y="2311906"/>
            <a:ext cx="2619606" cy="284650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it-IT" b="0" i="1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B2 First for Schools</a:t>
            </a:r>
            <a:r>
              <a:rPr lang="it-IT" b="0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 </a:t>
            </a:r>
            <a:r>
              <a:rPr lang="it-IT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è una certificazione di </a:t>
            </a:r>
            <a:r>
              <a:rPr lang="it-IT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livello intermedio-alto.</a:t>
            </a:r>
          </a:p>
          <a:p>
            <a:r>
              <a:rPr lang="it-IT" dirty="0">
                <a:solidFill>
                  <a:srgbClr val="333333"/>
                </a:solidFill>
                <a:latin typeface="Source Sans Pro" panose="020B0503030403020204" pitchFamily="34" charset="0"/>
              </a:rPr>
              <a:t>P</a:t>
            </a:r>
            <a:r>
              <a:rPr lang="it-IT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repararsi a quest’esame permette di apprendere nozioni immediatamente spendibili in situazioni di viaggio all’estero, studio, dialogo con persone di altre nazionalità.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974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0891F015-D73B-A3DF-41FF-2930B5F65F8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3768" y="70192"/>
            <a:ext cx="3393867" cy="664407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72BB54A3-9B7E-D008-B133-E3FA72F0C03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47" y="314463"/>
            <a:ext cx="3127793" cy="6399807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64090938-82E2-9936-8D0B-5A1320B56D20}"/>
              </a:ext>
            </a:extLst>
          </p:cNvPr>
          <p:cNvSpPr/>
          <p:nvPr/>
        </p:nvSpPr>
        <p:spPr>
          <a:xfrm>
            <a:off x="9190453" y="869674"/>
            <a:ext cx="2633869" cy="520313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it-IT" sz="1600" dirty="0">
                <a:solidFill>
                  <a:srgbClr val="333333"/>
                </a:solidFill>
                <a:latin typeface="Source Sans Pro" panose="020B0503030403020204" pitchFamily="34" charset="0"/>
              </a:rPr>
              <a:t>Prepararsi all’ esame</a:t>
            </a:r>
            <a:r>
              <a:rPr lang="it-IT" sz="1600" b="0" i="1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 </a:t>
            </a:r>
          </a:p>
          <a:p>
            <a:r>
              <a:rPr lang="it-IT" sz="1600" b="1" i="1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C2 Proficiency, </a:t>
            </a:r>
            <a:r>
              <a:rPr lang="it-IT" sz="1600" dirty="0">
                <a:solidFill>
                  <a:srgbClr val="333333"/>
                </a:solidFill>
                <a:latin typeface="Source Sans Pro" panose="020B0503030403020204" pitchFamily="34" charset="0"/>
              </a:rPr>
              <a:t>permette al candidato di </a:t>
            </a:r>
            <a:r>
              <a:rPr lang="it-IT" sz="1600" b="1" dirty="0">
                <a:solidFill>
                  <a:srgbClr val="333333"/>
                </a:solidFill>
                <a:latin typeface="Source Sans Pro" panose="020B0503030403020204" pitchFamily="34" charset="0"/>
              </a:rPr>
              <a:t>acquisire c</a:t>
            </a:r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ompetenze per accedere a corsi e posizioni di alto livello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, quali master, dottorati, PhD, </a:t>
            </a:r>
            <a:r>
              <a:rPr lang="it-IT" sz="1600" b="0" i="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postgraduate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, posizioni manageriali e direzionali.</a:t>
            </a:r>
          </a:p>
          <a:p>
            <a:pPr algn="l"/>
            <a:r>
              <a:rPr lang="it-IT" sz="1600" b="1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C2 Proficiency dimostra che sai: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affrontare un corso di alto livello quale PhD o </a:t>
            </a:r>
            <a:r>
              <a:rPr lang="it-IT" sz="1600" b="0" i="0" dirty="0" err="1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Postgraduate</a:t>
            </a:r>
            <a:endParaRPr lang="it-IT" sz="1600" b="0" i="0" dirty="0">
              <a:solidFill>
                <a:schemeClr val="tx1"/>
              </a:solidFill>
              <a:effectLst/>
              <a:latin typeface="Source Sans Pro" panose="020B0503030403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negoziare e persuadere efficacemente a livelli manageriali internazionali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capire a fondo testi complessi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parlare senza difficoltà di argomenti articolati</a:t>
            </a:r>
          </a:p>
          <a:p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316BC33C-88D1-95C4-8BED-C1B668FE4543}"/>
              </a:ext>
            </a:extLst>
          </p:cNvPr>
          <p:cNvSpPr/>
          <p:nvPr/>
        </p:nvSpPr>
        <p:spPr>
          <a:xfrm>
            <a:off x="202026" y="191518"/>
            <a:ext cx="2143609" cy="639980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Prepararsi all’esame </a:t>
            </a:r>
          </a:p>
          <a:p>
            <a:r>
              <a:rPr lang="it-IT" sz="1600" b="1" i="1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C1 Cambridge English Advanced, 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consente al candidato di </a:t>
            </a:r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raggiungere un alto livello di conoscenza e di distinguerti nel panorama accademico e lavorativo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 </a:t>
            </a:r>
          </a:p>
          <a:p>
            <a:endParaRPr lang="it-IT" sz="1600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it-IT" sz="1600" b="1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L’esame C1</a:t>
            </a:r>
            <a:r>
              <a:rPr lang="it-IT" sz="1600" b="1" i="0" dirty="0"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it-IT" sz="1600" b="1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Advanced dimostra che sai: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seguire corsi universitari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comunicare efficacemente a livello professionale e manageriale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partecipare a meeting di lavoro e seminari accademici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esprimerti in maniera fluente in situazioni di alto livello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6399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9C6BA8C-F6D8-CF3C-CA20-FA87C4F5295A}"/>
              </a:ext>
            </a:extLst>
          </p:cNvPr>
          <p:cNvSpPr txBox="1"/>
          <p:nvPr/>
        </p:nvSpPr>
        <p:spPr>
          <a:xfrm>
            <a:off x="1777448" y="425470"/>
            <a:ext cx="8637104" cy="6432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3600" b="1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Riconoscimento e validità degli esami</a:t>
            </a:r>
          </a:p>
          <a:p>
            <a:pPr algn="l"/>
            <a:r>
              <a:rPr lang="it-IT" sz="1600" b="1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I certificati hanno una scadenza?</a:t>
            </a:r>
          </a:p>
          <a:p>
            <a:pPr algn="l"/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NO. I certificati Cambridge English non scadono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 Il risultato e il certificato Cambridge English non hanno alcun limite di validità*. Essi attestano che in una certa data il candidato ha dimostrato competenze linguistiche di un determinato livello. Tuttavia, com'è noto, è necessaria una pratica costante delle competenze linguistiche acquisite per mantenere i livelli raggiunti. I singoli istituti (ad esempio università, datori di lavoro, organizzazioni professionali ed enti governativi) possono decidere se accettare o meno una certificazione conseguita da più di due anni. Consigliamo ai candidati di contattare l'istituzione di proprio interesse per verificare i criteri di riconoscimento delle certificazioni.</a:t>
            </a:r>
            <a:b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</a:b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Il conseguimento di una certificazione di lingua inglese può essere necessario anche per ottenere visti di studio o di residenza in Paesi stranieri. Prima di avviare una pratica di visto, consigliamo di verificare le norme previste dal Paese che si intende visitare.</a:t>
            </a:r>
            <a:b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</a:br>
            <a:endParaRPr lang="it-IT" sz="1600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*  Le uniche eccezioni sono:</a:t>
            </a:r>
            <a:b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</a:br>
            <a:endParaRPr lang="it-IT" sz="1600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IELTS -  i risultati sono validi solo per due anni.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BULATS - consigliamo ai datori di lavoro/istituti di istruzione di chiedere ulteriori prove del livello di inglese conseguito dal candidato, se l’esame è stato sostenuto più di due anni prima.</a:t>
            </a:r>
          </a:p>
          <a:p>
            <a:pPr algn="l"/>
            <a:endParaRPr lang="it-IT" sz="1600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FAQ 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Hai dei dubbi sulla validità e il riconoscimento dei nostri certificati? </a:t>
            </a:r>
          </a:p>
          <a:p>
            <a:pPr algn="l"/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Qui troverai le risposte alle domande più frequenti. </a:t>
            </a:r>
          </a:p>
          <a:p>
            <a:pPr algn="l"/>
            <a:r>
              <a:rPr lang="it-IT" sz="12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https://www.cambridgeenglish.org/</a:t>
            </a:r>
            <a:r>
              <a:rPr lang="it-IT" sz="1200" b="0" i="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it</a:t>
            </a:r>
            <a:r>
              <a:rPr lang="it-IT" sz="12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/help/</a:t>
            </a:r>
            <a:r>
              <a:rPr lang="it-IT" sz="1200" b="0" i="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faq</a:t>
            </a:r>
            <a:r>
              <a:rPr lang="it-IT" sz="12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-riconoscimento-</a:t>
            </a:r>
            <a:r>
              <a:rPr lang="it-IT" sz="1200" b="0" i="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validita</a:t>
            </a:r>
            <a:r>
              <a:rPr lang="it-IT" sz="12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-esami/#:~:text=I%20certificati%20Cambridge%20English%20non,linguistiche%20di%20un%20determinato%20livello</a:t>
            </a:r>
            <a:r>
              <a:rPr lang="it-IT" sz="12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</a:t>
            </a:r>
          </a:p>
          <a:p>
            <a:pPr algn="l"/>
            <a:endParaRPr lang="it-IT" sz="1200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24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483EFE3D-D827-3D8A-6E2D-85E59E31CD23}"/>
              </a:ext>
            </a:extLst>
          </p:cNvPr>
          <p:cNvSpPr/>
          <p:nvPr/>
        </p:nvSpPr>
        <p:spPr>
          <a:xfrm>
            <a:off x="3078073" y="704722"/>
            <a:ext cx="6254770" cy="5448556"/>
          </a:xfrm>
          <a:prstGeom prst="rect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it-IT" dirty="0"/>
          </a:p>
          <a:p>
            <a:pPr algn="ctr"/>
            <a:r>
              <a:rPr lang="it-IT" sz="2400" dirty="0">
                <a:solidFill>
                  <a:srgbClr val="FF0000"/>
                </a:solidFill>
              </a:rPr>
              <a:t>PROPOSTA FORMATIVA </a:t>
            </a:r>
          </a:p>
          <a:p>
            <a:pPr algn="ctr"/>
            <a:r>
              <a:rPr lang="it-IT" sz="2400" dirty="0">
                <a:solidFill>
                  <a:srgbClr val="FF0000"/>
                </a:solidFill>
              </a:rPr>
              <a:t>per </a:t>
            </a:r>
            <a:r>
              <a:rPr lang="it-IT" sz="2400" dirty="0" err="1">
                <a:solidFill>
                  <a:srgbClr val="FF0000"/>
                </a:solidFill>
              </a:rPr>
              <a:t>l’a.s.</a:t>
            </a:r>
            <a:r>
              <a:rPr lang="it-IT" sz="2400" dirty="0">
                <a:solidFill>
                  <a:srgbClr val="FF0000"/>
                </a:solidFill>
              </a:rPr>
              <a:t> 2023/24</a:t>
            </a:r>
          </a:p>
          <a:p>
            <a:pPr algn="ctr"/>
            <a:r>
              <a:rPr lang="it-IT" sz="2400" dirty="0"/>
              <a:t>Liceo Scientifico Ordinario e Scienze Applicate</a:t>
            </a:r>
          </a:p>
          <a:p>
            <a:pPr algn="ctr"/>
            <a:r>
              <a:rPr lang="it-IT" sz="2400" dirty="0"/>
              <a:t>in collaborazione con il Centro Certificatore Cambridge «Just British»  di Bitonto</a:t>
            </a:r>
          </a:p>
          <a:p>
            <a:pPr algn="ctr"/>
            <a:endParaRPr lang="it-IT" sz="2400" dirty="0"/>
          </a:p>
          <a:p>
            <a:pPr algn="ctr"/>
            <a:endParaRPr lang="it-IT" sz="2400" dirty="0"/>
          </a:p>
          <a:p>
            <a:pPr algn="ctr"/>
            <a:endParaRPr lang="it-IT" sz="2400" dirty="0"/>
          </a:p>
          <a:p>
            <a:pPr algn="ctr"/>
            <a:endParaRPr lang="it-IT" sz="2400" dirty="0"/>
          </a:p>
          <a:p>
            <a:pPr algn="ctr"/>
            <a:r>
              <a:rPr lang="it-IT" sz="2400" dirty="0">
                <a:solidFill>
                  <a:srgbClr val="FF0000"/>
                </a:solidFill>
              </a:rPr>
              <a:t>SEZIONE TRASVERSALE CAMBRIDGE</a:t>
            </a:r>
          </a:p>
          <a:p>
            <a:pPr algn="ctr"/>
            <a:r>
              <a:rPr lang="it-IT" sz="2400" dirty="0"/>
              <a:t>2 ore aggiuntive settimanali</a:t>
            </a:r>
          </a:p>
          <a:p>
            <a:pPr algn="ctr"/>
            <a:r>
              <a:rPr lang="it-IT" sz="2400" dirty="0"/>
              <a:t>con docente madrelingua </a:t>
            </a:r>
          </a:p>
          <a:p>
            <a:pPr algn="ctr"/>
            <a:r>
              <a:rPr lang="it-IT" sz="2400" dirty="0"/>
              <a:t>o </a:t>
            </a:r>
            <a:r>
              <a:rPr lang="it-IT" sz="2400"/>
              <a:t>docente qualificato </a:t>
            </a:r>
            <a:r>
              <a:rPr lang="it-IT" sz="2400" dirty="0"/>
              <a:t>CELTA</a:t>
            </a:r>
          </a:p>
          <a:p>
            <a:pPr algn="ctr"/>
            <a:endParaRPr lang="it-IT" sz="2400" dirty="0"/>
          </a:p>
          <a:p>
            <a:pPr algn="ctr"/>
            <a:endParaRPr lang="it-IT" sz="2400" dirty="0"/>
          </a:p>
          <a:p>
            <a:pPr algn="ctr"/>
            <a:endParaRPr lang="it-IT" sz="2400" dirty="0"/>
          </a:p>
          <a:p>
            <a:pPr algn="ctr"/>
            <a:endParaRPr lang="it-IT" sz="2400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E84C166-C32A-82E5-1868-989AE75F09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6278" y="2949850"/>
            <a:ext cx="3486961" cy="124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922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A13B38F-F55C-9DC3-A801-D8F9E88AEE7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b="9131"/>
          <a:stretch/>
        </p:blipFill>
        <p:spPr>
          <a:xfrm>
            <a:off x="3091068" y="99391"/>
            <a:ext cx="5635487" cy="6581749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0731C5D0-FF51-77B8-B46A-F6561F569D66}"/>
              </a:ext>
            </a:extLst>
          </p:cNvPr>
          <p:cNvSpPr/>
          <p:nvPr/>
        </p:nvSpPr>
        <p:spPr>
          <a:xfrm>
            <a:off x="8503461" y="6211956"/>
            <a:ext cx="2546253" cy="377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it-IT" i="1" dirty="0">
              <a:solidFill>
                <a:schemeClr val="accent1"/>
              </a:solidFill>
              <a:hlinkClick r:id="rId3"/>
            </a:endParaRPr>
          </a:p>
          <a:p>
            <a:pPr algn="ctr"/>
            <a:endParaRPr lang="it-IT" i="1" dirty="0">
              <a:solidFill>
                <a:schemeClr val="accent1"/>
              </a:solidFill>
              <a:hlinkClick r:id="rId3"/>
            </a:endParaRPr>
          </a:p>
          <a:p>
            <a:pPr algn="ctr"/>
            <a:endParaRPr lang="it-IT" i="1" dirty="0">
              <a:solidFill>
                <a:schemeClr val="accent1"/>
              </a:solidFill>
              <a:hlinkClick r:id="rId3"/>
            </a:endParaRPr>
          </a:p>
          <a:p>
            <a:pPr algn="ctr"/>
            <a:endParaRPr lang="it-IT" i="1" dirty="0">
              <a:solidFill>
                <a:schemeClr val="accent1"/>
              </a:solidFill>
              <a:hlinkClick r:id="rId3"/>
            </a:endParaRPr>
          </a:p>
          <a:p>
            <a:pPr algn="ctr"/>
            <a:endParaRPr lang="it-IT" i="1" dirty="0">
              <a:solidFill>
                <a:schemeClr val="accent1"/>
              </a:solidFill>
              <a:hlinkClick r:id="rId3"/>
            </a:endParaRPr>
          </a:p>
          <a:p>
            <a:pPr algn="ctr"/>
            <a:endParaRPr lang="it-IT" i="1" dirty="0">
              <a:solidFill>
                <a:schemeClr val="accent1"/>
              </a:solidFill>
              <a:hlinkClick r:id="rId3"/>
            </a:endParaRPr>
          </a:p>
          <a:p>
            <a:pPr algn="ctr"/>
            <a:endParaRPr lang="it-IT" i="1" dirty="0">
              <a:solidFill>
                <a:schemeClr val="accent1"/>
              </a:solidFill>
              <a:hlinkClick r:id="rId3"/>
            </a:endParaRPr>
          </a:p>
          <a:p>
            <a:pPr algn="ctr"/>
            <a:endParaRPr lang="it-IT" i="1" dirty="0">
              <a:solidFill>
                <a:schemeClr val="accent1"/>
              </a:solidFill>
            </a:endParaRPr>
          </a:p>
          <a:p>
            <a:pPr algn="ctr"/>
            <a:r>
              <a:rPr lang="it-IT" sz="1600" i="1" dirty="0">
                <a:solidFill>
                  <a:schemeClr val="accent1"/>
                </a:solidFill>
                <a:hlinkClick r:id="rId3"/>
              </a:rPr>
              <a:t>https://www.justbritish.it</a:t>
            </a:r>
            <a:endParaRPr lang="it-IT" sz="16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736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702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Source Sans Pro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Michele Terzo</dc:creator>
  <cp:lastModifiedBy>Michele Terzo</cp:lastModifiedBy>
  <cp:revision>22</cp:revision>
  <dcterms:created xsi:type="dcterms:W3CDTF">2022-12-17T21:19:40Z</dcterms:created>
  <dcterms:modified xsi:type="dcterms:W3CDTF">2022-12-19T07:33:24Z</dcterms:modified>
</cp:coreProperties>
</file>